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2D166-8AFE-49B8-91FA-46E215CDDC0F}" v="9" dt="2021-04-01T13:44:20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3009" autoAdjust="0"/>
  </p:normalViewPr>
  <p:slideViewPr>
    <p:cSldViewPr snapToGrid="0">
      <p:cViewPr varScale="1">
        <p:scale>
          <a:sx n="49" d="100"/>
          <a:sy n="49" d="100"/>
        </p:scale>
        <p:origin x="13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DDDB2-2B3E-41FF-8334-E4182F0ED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81" y="1298448"/>
            <a:ext cx="8007658" cy="2545583"/>
          </a:xfrm>
        </p:spPr>
        <p:txBody>
          <a:bodyPr>
            <a:normAutofit/>
          </a:bodyPr>
          <a:lstStyle/>
          <a:p>
            <a:r>
              <a:rPr lang="nl-BE" sz="4000" dirty="0"/>
              <a:t>Verbindend communiceren als boost voor kwalitatieve interactie binnen ‘samen opleiden’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36D2EE-DCF9-4E5F-BE27-3A56F4DBE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136994"/>
            <a:ext cx="7315200" cy="1447652"/>
          </a:xfrm>
        </p:spPr>
        <p:txBody>
          <a:bodyPr/>
          <a:lstStyle/>
          <a:p>
            <a:pPr algn="r"/>
            <a:r>
              <a:rPr lang="nl-BE" dirty="0"/>
              <a:t>Educatieve Bachelor Kleuteronderwijs</a:t>
            </a:r>
          </a:p>
          <a:p>
            <a:pPr algn="r"/>
            <a:r>
              <a:rPr lang="nl-BE" dirty="0"/>
              <a:t>Educatieve Bachelor Lager Onderwijs</a:t>
            </a:r>
          </a:p>
          <a:p>
            <a:pPr algn="r"/>
            <a:r>
              <a:rPr lang="nl-BE" dirty="0"/>
              <a:t>Pedagogie van het Jonge Kind</a:t>
            </a:r>
          </a:p>
          <a:p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89F030B-1250-4071-8CB4-14DEB8FC7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8532" y="3608640"/>
            <a:ext cx="2562783" cy="189014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7BBB27B-A8A5-42CE-80DB-3815224A2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8531" y="950551"/>
            <a:ext cx="2562783" cy="205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DBAC4-D096-4DDA-AF3A-0932A8A4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Gekozen focus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CF4594-E9AD-410A-BB5A-77AB94327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Verankering </a:t>
            </a:r>
            <a:r>
              <a:rPr lang="nl-BE" b="1" dirty="0"/>
              <a:t>taalstimulering, kwaliteitsvolle interactie en warme relaties </a:t>
            </a:r>
            <a:r>
              <a:rPr lang="nl-BE" dirty="0"/>
              <a:t>met het oog op </a:t>
            </a:r>
            <a:r>
              <a:rPr lang="nl-BE" b="1" dirty="0"/>
              <a:t>gelijke kansen </a:t>
            </a:r>
            <a:r>
              <a:rPr lang="nl-BE" dirty="0"/>
              <a:t>voor alle leerlingen in het basisonderwijs </a:t>
            </a:r>
            <a:r>
              <a:rPr lang="nl-BE" dirty="0">
                <a:solidFill>
                  <a:srgbClr val="FF0000"/>
                </a:solidFill>
              </a:rPr>
              <a:t>en studenten in de lerarenopleiding</a:t>
            </a:r>
            <a:r>
              <a:rPr lang="nl-BE" dirty="0"/>
              <a:t>! </a:t>
            </a:r>
          </a:p>
          <a:p>
            <a:endParaRPr lang="nl-BE" dirty="0"/>
          </a:p>
          <a:p>
            <a:r>
              <a:rPr lang="nl-BE" dirty="0"/>
              <a:t>Versterking </a:t>
            </a:r>
            <a:r>
              <a:rPr lang="nl-BE" b="1" dirty="0"/>
              <a:t>professionele leergemeenschappen </a:t>
            </a:r>
            <a:r>
              <a:rPr lang="nl-BE" dirty="0"/>
              <a:t>in de basisschool en tussen lerarenopleidingen en basisscholen 	</a:t>
            </a:r>
          </a:p>
          <a:p>
            <a:endParaRPr lang="nl-BE" dirty="0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912E900C-C593-4597-9D66-CE532EE68121}"/>
              </a:ext>
            </a:extLst>
          </p:cNvPr>
          <p:cNvGrpSpPr/>
          <p:nvPr/>
        </p:nvGrpSpPr>
        <p:grpSpPr>
          <a:xfrm>
            <a:off x="9401470" y="5829416"/>
            <a:ext cx="2269155" cy="779023"/>
            <a:chOff x="9401470" y="5829416"/>
            <a:chExt cx="2269155" cy="779023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F29B2B5D-9F1B-47AD-AE56-66678DEBEE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98310" y="5829416"/>
              <a:ext cx="972315" cy="717117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F67281C8-1545-4ED2-8A52-C52C77FDB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01470" y="5829416"/>
              <a:ext cx="972315" cy="7790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616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6D2B3D-12B7-4453-B199-AEC022CF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br>
              <a:rPr lang="nl-BE" dirty="0"/>
            </a:br>
            <a:br>
              <a:rPr lang="nl-BE" dirty="0"/>
            </a:br>
            <a:br>
              <a:rPr lang="nl-BE" dirty="0"/>
            </a:br>
            <a:r>
              <a:rPr lang="nl-BE" dirty="0"/>
              <a:t>Continuïteit </a:t>
            </a:r>
            <a:br>
              <a:rPr lang="nl-BE" dirty="0"/>
            </a:br>
            <a:br>
              <a:rPr lang="nl-BE" dirty="0"/>
            </a:br>
            <a:br>
              <a:rPr lang="nl-BE" dirty="0"/>
            </a:br>
            <a:br>
              <a:rPr lang="nl-BE" dirty="0"/>
            </a:br>
            <a:r>
              <a:rPr lang="nl-BE" sz="2000" dirty="0"/>
              <a:t>(kwaliteitsvolle interacties)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BDD059-6974-402B-B606-55EF3E457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KKGK 1: Het identificeren en verlagen van drempels voor studenten kleuteronderwijs in kwetsbare situaties 	(KO)</a:t>
            </a:r>
          </a:p>
          <a:p>
            <a:r>
              <a:rPr lang="nl-BE" dirty="0"/>
              <a:t>KKGK 2: Verzamelen van verhalen van families tijdens kleine en grote transitiemomenten van kinderen en zo onderzoeken hoe de school kan uitgroeien tot open, sociale en inclusieve </a:t>
            </a:r>
            <a:r>
              <a:rPr lang="nl-BE" dirty="0" err="1"/>
              <a:t>buurthub</a:t>
            </a:r>
            <a:r>
              <a:rPr lang="nl-BE" dirty="0"/>
              <a:t> (KO, LO, PJK)</a:t>
            </a:r>
          </a:p>
          <a:p>
            <a:r>
              <a:rPr lang="nl-BE" dirty="0"/>
              <a:t>KKGK 3: Verbindend communiceren als boost voor kwalitatieve interactie binnen ‘samen opleiden’ (KO, LO, PJK)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42E0F38E-1C1A-422F-90D9-418CE6D45E3F}"/>
              </a:ext>
            </a:extLst>
          </p:cNvPr>
          <p:cNvGrpSpPr/>
          <p:nvPr/>
        </p:nvGrpSpPr>
        <p:grpSpPr>
          <a:xfrm>
            <a:off x="9401470" y="5829416"/>
            <a:ext cx="2269155" cy="779023"/>
            <a:chOff x="9401470" y="5829416"/>
            <a:chExt cx="2269155" cy="779023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CEABA161-8BA0-4840-B2A9-3C9624124D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98310" y="5829416"/>
              <a:ext cx="972315" cy="717117"/>
            </a:xfrm>
            <a:prstGeom prst="rect">
              <a:avLst/>
            </a:prstGeom>
          </p:spPr>
        </p:pic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FB50DE92-B204-48A2-AE61-8D841F28A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01470" y="5829416"/>
              <a:ext cx="972315" cy="7790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309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47B5B-6E10-4AA4-AD58-08C9A373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BE" dirty="0"/>
              <a:t>Situatieschets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3451CC-D88C-4830-8E0D-AE187322E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Gesprekken die leerproces van studenten begeleiden vertonen heel wat drempels en obstakels:</a:t>
            </a:r>
          </a:p>
          <a:p>
            <a:pPr lvl="1"/>
            <a:r>
              <a:rPr lang="nl-BE" dirty="0"/>
              <a:t>Brusselse student met migratieachtergrond, vanuit meertalige context, in kwetsbare financiële situatie, … kampen sterk met én lopen soms verloren in de communicatie en de (sociaal-culturele) gelaagdheid die daarmee gepaard gaat</a:t>
            </a:r>
          </a:p>
          <a:p>
            <a:pPr lvl="1"/>
            <a:r>
              <a:rPr lang="nl-BE" dirty="0"/>
              <a:t>een geringe sensitiviteit van mentor/docent naar studenten en hun context 	</a:t>
            </a:r>
          </a:p>
          <a:p>
            <a:pPr lvl="1"/>
            <a:r>
              <a:rPr lang="nl-BE" dirty="0"/>
              <a:t>nood aan handvaten voor coachende gesprekken in relatie tot evaluatie en het creëren van een veilige ruimte daarvoor 	</a:t>
            </a:r>
          </a:p>
          <a:p>
            <a:r>
              <a:rPr lang="nl-BE" dirty="0"/>
              <a:t>Samen Opleiden vanuit gedeelde verantwoordelijkheid vraagt een attitude- en </a:t>
            </a:r>
            <a:r>
              <a:rPr lang="nl-BE" dirty="0" err="1"/>
              <a:t>gedragsomslagomslag</a:t>
            </a:r>
            <a:r>
              <a:rPr lang="nl-BE" dirty="0"/>
              <a:t> (PLG)</a:t>
            </a:r>
          </a:p>
          <a:p>
            <a:pPr lvl="1"/>
            <a:r>
              <a:rPr lang="nl-BE" dirty="0"/>
              <a:t>PLG is verbindende factor </a:t>
            </a:r>
            <a:r>
              <a:rPr lang="nl-BE" dirty="0" err="1"/>
              <a:t>tss</a:t>
            </a:r>
            <a:r>
              <a:rPr lang="nl-BE" dirty="0"/>
              <a:t> lerarenopleiding en school/mentor</a:t>
            </a:r>
          </a:p>
          <a:p>
            <a:pPr lvl="1"/>
            <a:r>
              <a:rPr lang="nl-BE" dirty="0"/>
              <a:t>Nood aan model en structurele inbedding van </a:t>
            </a:r>
            <a:r>
              <a:rPr lang="nl-BE" dirty="0" err="1"/>
              <a:t>PLG’n</a:t>
            </a:r>
            <a:r>
              <a:rPr lang="nl-BE" dirty="0"/>
              <a:t> om rol ten volle te kunnen spelen	</a:t>
            </a:r>
          </a:p>
          <a:p>
            <a:endParaRPr lang="nl-BE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317902A4-FF18-48A2-A457-B2A3296BC2A0}"/>
              </a:ext>
            </a:extLst>
          </p:cNvPr>
          <p:cNvGrpSpPr/>
          <p:nvPr/>
        </p:nvGrpSpPr>
        <p:grpSpPr>
          <a:xfrm>
            <a:off x="9223916" y="5802783"/>
            <a:ext cx="2269155" cy="779023"/>
            <a:chOff x="9401470" y="5829416"/>
            <a:chExt cx="2269155" cy="779023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0784A365-FA87-43FE-B285-F12234740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98310" y="5829416"/>
              <a:ext cx="972315" cy="717117"/>
            </a:xfrm>
            <a:prstGeom prst="rect">
              <a:avLst/>
            </a:prstGeom>
          </p:spPr>
        </p:pic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9F45C5FE-904A-42BF-BABA-48864E3F3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01470" y="5829416"/>
              <a:ext cx="972315" cy="7790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905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642519-FAA0-4E0B-8041-472D459FE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BE" dirty="0"/>
              <a:t>Doelen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25CAA5-7E4A-4F14-92D7-990D13542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  <a:p>
            <a:r>
              <a:rPr lang="nl-BE" dirty="0"/>
              <a:t>Het concept kwaliteitsvolle interactie en verbindende communicatie steviger verankeren via de versterking van de PLG basisschool/lerarenopleiding. </a:t>
            </a:r>
          </a:p>
          <a:p>
            <a:r>
              <a:rPr lang="nl-BE" dirty="0"/>
              <a:t>Studenten, mentoren en lectoren versterken in het voeren van verbindende gesprekken (over het groeiproces van de studenten)</a:t>
            </a:r>
          </a:p>
          <a:p>
            <a:r>
              <a:rPr lang="nl-BE" dirty="0"/>
              <a:t>De doorstroomkansen van studenten verhogen en zo de diversificatie van het lerarenberoep maximaliseren 	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 algn="r">
              <a:buNone/>
            </a:pPr>
            <a:r>
              <a:rPr lang="nl-BE" dirty="0">
                <a:solidFill>
                  <a:srgbClr val="FF0000"/>
                </a:solidFill>
              </a:rPr>
              <a:t>Kwaliteitsvolle interacties (verbindend communiceren) als hefboom om rolmodellen voor de klas te krijgen</a:t>
            </a:r>
          </a:p>
          <a:p>
            <a:pPr marL="0" indent="0">
              <a:buNone/>
            </a:pPr>
            <a:endParaRPr lang="nl-BE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4C2514DC-BD19-44A0-8C0B-1957306446CF}"/>
              </a:ext>
            </a:extLst>
          </p:cNvPr>
          <p:cNvGrpSpPr/>
          <p:nvPr/>
        </p:nvGrpSpPr>
        <p:grpSpPr>
          <a:xfrm>
            <a:off x="9401470" y="5829416"/>
            <a:ext cx="2269155" cy="779023"/>
            <a:chOff x="9401470" y="5829416"/>
            <a:chExt cx="2269155" cy="779023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FBB595E6-C18C-4394-9898-4EF031921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98310" y="5829416"/>
              <a:ext cx="972315" cy="717117"/>
            </a:xfrm>
            <a:prstGeom prst="rect">
              <a:avLst/>
            </a:prstGeom>
          </p:spPr>
        </p:pic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81564634-DD91-4D45-8788-FF7729861E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01470" y="5829416"/>
              <a:ext cx="972315" cy="7790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249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FEDEC-1A5B-4CB5-BEA7-9412592A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Planning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23F36D-44EB-4D63-87B1-07989DB0A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Operationaliseren concepten</a:t>
            </a:r>
          </a:p>
          <a:p>
            <a:r>
              <a:rPr lang="nl-BE" dirty="0"/>
              <a:t>Ontwerpen van sessies en planning</a:t>
            </a:r>
          </a:p>
          <a:p>
            <a:r>
              <a:rPr lang="nl-BE" dirty="0"/>
              <a:t>Kritische reflectie met ‘</a:t>
            </a:r>
            <a:r>
              <a:rPr lang="nl-BE" dirty="0" err="1"/>
              <a:t>critical</a:t>
            </a:r>
            <a:r>
              <a:rPr lang="nl-BE" dirty="0"/>
              <a:t> </a:t>
            </a:r>
            <a:r>
              <a:rPr lang="nl-BE" dirty="0" err="1"/>
              <a:t>friend</a:t>
            </a:r>
            <a:r>
              <a:rPr lang="nl-BE" dirty="0"/>
              <a:t>’</a:t>
            </a:r>
          </a:p>
          <a:p>
            <a:r>
              <a:rPr lang="nl-BE" dirty="0"/>
              <a:t>Uitrol sessies</a:t>
            </a:r>
          </a:p>
          <a:p>
            <a:r>
              <a:rPr lang="nl-BE" dirty="0"/>
              <a:t>Focusgroepen </a:t>
            </a:r>
          </a:p>
          <a:p>
            <a:endParaRPr lang="nl-BE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DB1CD11F-269D-41E5-9ECF-CFE9EBB1849C}"/>
              </a:ext>
            </a:extLst>
          </p:cNvPr>
          <p:cNvGrpSpPr/>
          <p:nvPr/>
        </p:nvGrpSpPr>
        <p:grpSpPr>
          <a:xfrm>
            <a:off x="9401470" y="5829416"/>
            <a:ext cx="2269155" cy="779023"/>
            <a:chOff x="9401470" y="5829416"/>
            <a:chExt cx="2269155" cy="779023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D666FA48-B2E2-4F30-9DE5-C65F36279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98310" y="5829416"/>
              <a:ext cx="972315" cy="717117"/>
            </a:xfrm>
            <a:prstGeom prst="rect">
              <a:avLst/>
            </a:prstGeom>
          </p:spPr>
        </p:pic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3653C28A-5717-4B4D-A010-23A592575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01470" y="5829416"/>
              <a:ext cx="972315" cy="7790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926523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76</TotalTime>
  <Words>361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Verbindend communiceren als boost voor kwalitatieve interactie binnen ‘samen opleiden’</vt:lpstr>
      <vt:lpstr>Gekozen focus</vt:lpstr>
      <vt:lpstr>   Continuïteit     (kwaliteitsvolle interacties) </vt:lpstr>
      <vt:lpstr>Situatieschets</vt:lpstr>
      <vt:lpstr>Doelen </vt:lpstr>
      <vt:lpstr>Planning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Verbindend communiceren als boost voor kwalitatieve interactie binnen ‘samen opleiden’</dc:title>
  <dc:creator>ROSIERS Marleen</dc:creator>
  <cp:lastModifiedBy>Eveline Mertens</cp:lastModifiedBy>
  <cp:revision>7</cp:revision>
  <dcterms:created xsi:type="dcterms:W3CDTF">2021-04-01T12:28:26Z</dcterms:created>
  <dcterms:modified xsi:type="dcterms:W3CDTF">2021-04-02T18:36:53Z</dcterms:modified>
</cp:coreProperties>
</file>